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74" r:id="rId10"/>
    <p:sldId id="277" r:id="rId11"/>
    <p:sldId id="265" r:id="rId12"/>
    <p:sldId id="276" r:id="rId13"/>
    <p:sldId id="266" r:id="rId14"/>
    <p:sldId id="267" r:id="rId15"/>
    <p:sldId id="268" r:id="rId16"/>
    <p:sldId id="278" r:id="rId17"/>
    <p:sldId id="269" r:id="rId18"/>
    <p:sldId id="275" r:id="rId19"/>
    <p:sldId id="270" r:id="rId20"/>
    <p:sldId id="271" r:id="rId21"/>
    <p:sldId id="272" r:id="rId22"/>
    <p:sldId id="27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66FF33"/>
    <a:srgbClr val="FF9966"/>
    <a:srgbClr val="66FF99"/>
    <a:srgbClr val="66CCFF"/>
    <a:srgbClr val="FF99FF"/>
    <a:srgbClr val="FF7C80"/>
    <a:srgbClr val="99FF99"/>
    <a:srgbClr val="CC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8" d="100"/>
          <a:sy n="68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7819-4C47-494C-91C7-1C40F03D9D57}" type="datetimeFigureOut">
              <a:rPr lang="pl-PL" smtClean="0"/>
              <a:t>09.09.2017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4323-675E-4C18-BBF0-613D96586331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427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7819-4C47-494C-91C7-1C40F03D9D57}" type="datetimeFigureOut">
              <a:rPr lang="pl-PL" smtClean="0"/>
              <a:t>09.09.2017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4323-675E-4C18-BBF0-613D965863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7123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7819-4C47-494C-91C7-1C40F03D9D57}" type="datetimeFigureOut">
              <a:rPr lang="pl-PL" smtClean="0"/>
              <a:t>09.09.2017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4323-675E-4C18-BBF0-613D965863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2388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7819-4C47-494C-91C7-1C40F03D9D57}" type="datetimeFigureOut">
              <a:rPr lang="pl-PL" smtClean="0"/>
              <a:t>09.09.2017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4323-675E-4C18-BBF0-613D965863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272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7819-4C47-494C-91C7-1C40F03D9D57}" type="datetimeFigureOut">
              <a:rPr lang="pl-PL" smtClean="0"/>
              <a:t>09.09.2017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4323-675E-4C18-BBF0-613D96586331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05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7819-4C47-494C-91C7-1C40F03D9D57}" type="datetimeFigureOut">
              <a:rPr lang="pl-PL" smtClean="0"/>
              <a:t>09.09.2017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4323-675E-4C18-BBF0-613D965863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7622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7819-4C47-494C-91C7-1C40F03D9D57}" type="datetimeFigureOut">
              <a:rPr lang="pl-PL" smtClean="0"/>
              <a:t>09.09.2017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4323-675E-4C18-BBF0-613D965863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707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7819-4C47-494C-91C7-1C40F03D9D57}" type="datetimeFigureOut">
              <a:rPr lang="pl-PL" smtClean="0"/>
              <a:t>09.09.2017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4323-675E-4C18-BBF0-613D965863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2049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7819-4C47-494C-91C7-1C40F03D9D57}" type="datetimeFigureOut">
              <a:rPr lang="pl-PL" smtClean="0"/>
              <a:t>09.09.2017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4323-675E-4C18-BBF0-613D965863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4898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1FF7819-4C47-494C-91C7-1C40F03D9D57}" type="datetimeFigureOut">
              <a:rPr lang="pl-PL" smtClean="0"/>
              <a:t>09.09.2017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704323-675E-4C18-BBF0-613D965863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6152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7819-4C47-494C-91C7-1C40F03D9D57}" type="datetimeFigureOut">
              <a:rPr lang="pl-PL" smtClean="0"/>
              <a:t>09.09.2017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4323-675E-4C18-BBF0-613D965863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8798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1FF7819-4C47-494C-91C7-1C40F03D9D57}" type="datetimeFigureOut">
              <a:rPr lang="pl-PL" smtClean="0"/>
              <a:t>09.09.2017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6704323-675E-4C18-BBF0-613D96586331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52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4.jpg"/><Relationship Id="rId7" Type="http://schemas.openxmlformats.org/officeDocument/2006/relationships/image" Target="../media/image68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09D11C-9AF5-402C-AE8B-D3358092A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1"/>
            <a:ext cx="10058400" cy="3576565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Jubileusz 100-lecia</a:t>
            </a:r>
            <a:br>
              <a:rPr lang="pl-PL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Szkoły Podstawowej </a:t>
            </a:r>
            <a:br>
              <a:rPr lang="pl-PL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w Wirkowicach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802304E-7C4D-4A41-92A7-D7968B6379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9D6384C-AA9A-4121-9B77-5FEB5EC01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06" y="115336"/>
            <a:ext cx="11644313" cy="607218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97AAE61-CD8F-43C2-A4F2-B427D48E12FE}"/>
              </a:ext>
            </a:extLst>
          </p:cNvPr>
          <p:cNvSpPr txBox="1"/>
          <p:nvPr/>
        </p:nvSpPr>
        <p:spPr>
          <a:xfrm>
            <a:off x="3544585" y="3191085"/>
            <a:ext cx="91970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>
                <a:solidFill>
                  <a:srgbClr val="00091A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Jubileusz 100-lecia </a:t>
            </a:r>
          </a:p>
          <a:p>
            <a:pPr algn="ctr"/>
            <a:r>
              <a:rPr lang="pl-PL" sz="6600" b="1" dirty="0">
                <a:solidFill>
                  <a:srgbClr val="00091A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Szkoły Podstawowej </a:t>
            </a:r>
          </a:p>
          <a:p>
            <a:pPr algn="ctr"/>
            <a:r>
              <a:rPr lang="pl-PL" sz="6600" b="1" dirty="0">
                <a:solidFill>
                  <a:srgbClr val="00091A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w Wirkowicach</a:t>
            </a:r>
          </a:p>
        </p:txBody>
      </p:sp>
      <p:pic>
        <p:nvPicPr>
          <p:cNvPr id="4" name="GreenLeaves">
            <a:hlinkClick r:id="" action="ppaction://media"/>
            <a:extLst>
              <a:ext uri="{FF2B5EF4-FFF2-40B4-BE49-F238E27FC236}">
                <a16:creationId xmlns:a16="http://schemas.microsoft.com/office/drawing/2014/main" id="{A7DBED9F-929F-45AD-8139-45679AC7A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7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8AE669-7776-4B03-8C63-2EFA1D08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56" y="327345"/>
            <a:ext cx="10058400" cy="1450757"/>
          </a:xfrm>
        </p:spPr>
        <p:txBody>
          <a:bodyPr>
            <a:normAutofit/>
          </a:bodyPr>
          <a:lstStyle/>
          <a:p>
            <a:r>
              <a:rPr lang="pl-PL" sz="6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SKO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C7D832B2-8005-48B7-AB7D-52BF04F1A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80" y="34350"/>
            <a:ext cx="4603025" cy="3081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540B606-5030-4F3E-8AFD-9F10C0E3B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7953">
            <a:off x="481491" y="2594083"/>
            <a:ext cx="3972287" cy="3740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29A0D36-4433-437C-8447-35BF03EFA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3246">
            <a:off x="7402735" y="595036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9D784AB-90B2-40A5-9C0A-713A114BE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62" y="3115873"/>
            <a:ext cx="5353491" cy="3620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29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7E070A-4052-4C95-B0B0-631B1BA98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1" y="1532308"/>
            <a:ext cx="11595652" cy="1450757"/>
          </a:xfrm>
        </p:spPr>
        <p:txBody>
          <a:bodyPr>
            <a:noAutofit/>
          </a:bodyPr>
          <a:lstStyle/>
          <a:p>
            <a:r>
              <a:rPr lang="pl-PL" sz="4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 Uczniowie naszej szkoły brali udział w różnego rodzaju konkursach na szczeblu szkolnym, gminnym, powiatowym, wojewódzkim i ogólnopolskim odnosząc mniejsze                             lub większe sukcesy.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3901B19-59F3-4750-A8D6-94F9A6A331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142" y="2708451"/>
            <a:ext cx="5792894" cy="3877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66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359A416-C114-408C-B026-742D8A0157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9" y="3337401"/>
            <a:ext cx="4853353" cy="3248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66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45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4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4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208F6B-E6F6-4EF7-8D62-C484C635C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7FBC8F3-B015-418D-9F70-C6FFF6152DD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99" y="230922"/>
            <a:ext cx="2431435" cy="3632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3F71970-49DF-4AAE-9A6A-C424A8029D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8" y="2757038"/>
            <a:ext cx="2712479" cy="3711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85E8E1D-6F4D-446C-90DA-0FCAC112C7E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600" y="2969516"/>
            <a:ext cx="3467686" cy="3888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0241423-040A-47E5-9413-9A41F382B8B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234" y="140675"/>
            <a:ext cx="6259654" cy="3812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4C3850A-AB4E-4C4B-8C99-5EB9AFFDD96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536" y="2658793"/>
            <a:ext cx="4081170" cy="3907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84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2649147-1668-478E-A54E-E12492A74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35" y="447796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8318134-5EC6-45B2-A5A0-04FB05B80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A6C15F2-74E2-43AB-904B-CA6E23EA2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68" y="258494"/>
            <a:ext cx="3943643" cy="2957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662A6CC-BFA8-463B-9DFB-F25446ABD0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171"/>
            <a:ext cx="4424555" cy="3173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3BC8B37-32C3-4543-9EAB-04D90D890678}"/>
              </a:ext>
            </a:extLst>
          </p:cNvPr>
          <p:cNvSpPr txBox="1"/>
          <p:nvPr/>
        </p:nvSpPr>
        <p:spPr>
          <a:xfrm>
            <a:off x="8155318" y="3511036"/>
            <a:ext cx="40366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Julia Dudek</a:t>
            </a:r>
          </a:p>
          <a:p>
            <a:pPr algn="ctr"/>
            <a:r>
              <a:rPr lang="pl-PL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Laureat </a:t>
            </a:r>
          </a:p>
          <a:p>
            <a:pPr algn="ctr"/>
            <a:r>
              <a:rPr lang="pl-PL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w Powiatowym </a:t>
            </a:r>
          </a:p>
          <a:p>
            <a:pPr algn="ctr"/>
            <a:r>
              <a:rPr lang="pl-PL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Konkursie Plastycznym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87E8D6E-F3B0-4E82-995E-B6A9C443F7A7}"/>
              </a:ext>
            </a:extLst>
          </p:cNvPr>
          <p:cNvSpPr txBox="1"/>
          <p:nvPr/>
        </p:nvSpPr>
        <p:spPr>
          <a:xfrm>
            <a:off x="562873" y="3876796"/>
            <a:ext cx="638828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Wielokrotnie naszą szkołę reprezentowali:</a:t>
            </a:r>
          </a:p>
          <a:p>
            <a:pPr algn="ctr"/>
            <a:r>
              <a:rPr lang="pl-PL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Emilia Mokrzycka i Dawid </a:t>
            </a:r>
            <a:r>
              <a:rPr lang="pl-PL" sz="32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Wawszczak</a:t>
            </a:r>
            <a:endParaRPr lang="pl-PL" sz="32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pl-PL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Emilia Mokrzycka została Laureatem </a:t>
            </a:r>
          </a:p>
          <a:p>
            <a:pPr algn="ctr"/>
            <a:r>
              <a:rPr lang="pl-PL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w konkursie przedmiotowym </a:t>
            </a:r>
          </a:p>
          <a:p>
            <a:pPr algn="ctr"/>
            <a:r>
              <a:rPr lang="pl-PL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na szczeblu wojewódzkim.</a:t>
            </a:r>
          </a:p>
        </p:txBody>
      </p:sp>
    </p:spTree>
    <p:extLst>
      <p:ext uri="{BB962C8B-B14F-4D97-AF65-F5344CB8AC3E}">
        <p14:creationId xmlns:p14="http://schemas.microsoft.com/office/powerpoint/2010/main" val="395759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B941D-F9D9-4C5B-9A76-0E86624A7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243" y="313108"/>
            <a:ext cx="7726018" cy="1450757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    Na wycieczkach zwiedzaliśmy                           ciekawe miejsca naszego kraju…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DCF67D3-C643-464B-A785-B333D602D6F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23" y="1763865"/>
            <a:ext cx="6468143" cy="4329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7536A2D-E468-46B8-BD25-33D721F5D8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176" y="1207298"/>
            <a:ext cx="3212174" cy="4621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7DCE4B6-ED13-464D-B06B-DC05875FD50D}"/>
              </a:ext>
            </a:extLst>
          </p:cNvPr>
          <p:cNvSpPr txBox="1"/>
          <p:nvPr/>
        </p:nvSpPr>
        <p:spPr>
          <a:xfrm>
            <a:off x="1633347" y="5078116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dirty="0">
                <a:solidFill>
                  <a:srgbClr val="002060"/>
                </a:solidFill>
                <a:latin typeface="Monotype Corsiva" panose="03010101010201010101" pitchFamily="66" charset="0"/>
              </a:rPr>
              <a:t>1975r.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D431A01-7640-482E-93DD-76D747690924}"/>
              </a:ext>
            </a:extLst>
          </p:cNvPr>
          <p:cNvSpPr txBox="1"/>
          <p:nvPr/>
        </p:nvSpPr>
        <p:spPr>
          <a:xfrm>
            <a:off x="9136087" y="5585947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dirty="0">
                <a:solidFill>
                  <a:srgbClr val="002060"/>
                </a:solidFill>
                <a:latin typeface="Monotype Corsiva" panose="03010101010201010101" pitchFamily="66" charset="0"/>
              </a:rPr>
              <a:t>1977r.</a:t>
            </a:r>
          </a:p>
        </p:txBody>
      </p:sp>
    </p:spTree>
    <p:extLst>
      <p:ext uri="{BB962C8B-B14F-4D97-AF65-F5344CB8AC3E}">
        <p14:creationId xmlns:p14="http://schemas.microsoft.com/office/powerpoint/2010/main" val="2311262888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6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6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7DF233-9C9A-40A9-8825-F8B3EC003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A941AA1-7B5B-421E-96E9-917120C18C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705" y="182321"/>
            <a:ext cx="4781023" cy="3103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F41CAC4-C1B1-4728-8C45-A3F29715FE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063">
            <a:off x="8847366" y="1883580"/>
            <a:ext cx="2929117" cy="433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1C17B70-CE87-4AFF-81B2-23469C0B1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400">
            <a:off x="3757974" y="3452637"/>
            <a:ext cx="4145272" cy="3100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CA55F3D-C0CC-47BF-8DEE-02A9EB90C7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5732">
            <a:off x="188713" y="3654744"/>
            <a:ext cx="3828757" cy="28635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27C0889-A3F0-4024-A279-7BEA42761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71" y="242669"/>
            <a:ext cx="3988435" cy="2983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5230798" y="264911"/>
            <a:ext cx="58753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Kazimierz Dolny – Nałęczów – Puławy</a:t>
            </a:r>
          </a:p>
          <a:p>
            <a:r>
              <a:rPr lang="pl-PL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                                    1997r.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118287" y="3128704"/>
            <a:ext cx="2319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Zamość – 2008r.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097280" y="3738412"/>
            <a:ext cx="2686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Kozłówka – 2007r.</a:t>
            </a:r>
          </a:p>
        </p:txBody>
      </p:sp>
    </p:spTree>
    <p:extLst>
      <p:ext uri="{BB962C8B-B14F-4D97-AF65-F5344CB8AC3E}">
        <p14:creationId xmlns:p14="http://schemas.microsoft.com/office/powerpoint/2010/main" val="3015537322"/>
      </p:ext>
    </p:extLst>
  </p:cSld>
  <p:clrMapOvr>
    <a:masterClrMapping/>
  </p:clrMapOvr>
  <p:transition spd="slow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B0ECCD9-9F07-4379-BEFC-274BC3D80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674" y="2748101"/>
            <a:ext cx="5183043" cy="34698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EF62219-7893-4C81-859D-82A5DF9B6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6" y="434715"/>
            <a:ext cx="4815840" cy="34589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B4D193B-3947-478F-8C4F-AC74F3DA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239" y="51430"/>
            <a:ext cx="4486639" cy="24447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C218A5A-EED1-4464-8A11-B1E933005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9481">
            <a:off x="1728845" y="3426225"/>
            <a:ext cx="4887131" cy="32717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pole tekstowe 1"/>
          <p:cNvSpPr txBox="1"/>
          <p:nvPr/>
        </p:nvSpPr>
        <p:spPr>
          <a:xfrm rot="583340">
            <a:off x="7645010" y="257736"/>
            <a:ext cx="3102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Warszawa – 2013r.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849156" y="9454"/>
            <a:ext cx="4501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Góry Świętokrzyskie – 2014r.</a:t>
            </a:r>
          </a:p>
        </p:txBody>
      </p:sp>
      <p:sp>
        <p:nvSpPr>
          <p:cNvPr id="4" name="pole tekstowe 3"/>
          <p:cNvSpPr txBox="1"/>
          <p:nvPr/>
        </p:nvSpPr>
        <p:spPr>
          <a:xfrm rot="21173199">
            <a:off x="2015977" y="3601283"/>
            <a:ext cx="4017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Kazimierz Dolny – 2016r.</a:t>
            </a:r>
          </a:p>
        </p:txBody>
      </p:sp>
      <p:sp>
        <p:nvSpPr>
          <p:cNvPr id="6" name="pole tekstowe 5"/>
          <p:cNvSpPr txBox="1"/>
          <p:nvPr/>
        </p:nvSpPr>
        <p:spPr>
          <a:xfrm rot="282942">
            <a:off x="8806728" y="2973782"/>
            <a:ext cx="2624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Bałtów – 2017r.</a:t>
            </a:r>
          </a:p>
        </p:txBody>
      </p:sp>
    </p:spTree>
    <p:extLst>
      <p:ext uri="{BB962C8B-B14F-4D97-AF65-F5344CB8AC3E}">
        <p14:creationId xmlns:p14="http://schemas.microsoft.com/office/powerpoint/2010/main" val="2212578534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F9F340-86C5-4ECD-9D91-E27EC027A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Tradycją naszej szkoły stały się…</a:t>
            </a:r>
            <a:br>
              <a:rPr lang="pl-PL" b="1" dirty="0">
                <a:latin typeface="Monotype Corsiva" panose="03010101010201010101" pitchFamily="66" charset="0"/>
              </a:rPr>
            </a:br>
            <a:r>
              <a:rPr lang="pl-PL" dirty="0"/>
              <a:t>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7E4DF1E-62ED-4931-861E-007F35BC3FD3}"/>
              </a:ext>
            </a:extLst>
          </p:cNvPr>
          <p:cNvSpPr txBox="1"/>
          <p:nvPr/>
        </p:nvSpPr>
        <p:spPr>
          <a:xfrm>
            <a:off x="68747" y="1850280"/>
            <a:ext cx="9435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rajdy piesze i rowerowe ...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C733795-4ED9-4DDA-A59F-ABDB7D50F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" y="2650618"/>
            <a:ext cx="2822713" cy="2117035"/>
          </a:xfrm>
          <a:prstGeom prst="rect">
            <a:avLst/>
          </a:prstGeom>
          <a:ln w="190500" cap="sq">
            <a:solidFill>
              <a:srgbClr val="66CC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31C86FD-7284-4613-AADD-1A5F66211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250" y="3560596"/>
            <a:ext cx="2204830" cy="2939773"/>
          </a:xfrm>
          <a:prstGeom prst="rect">
            <a:avLst/>
          </a:prstGeom>
          <a:ln w="190500" cap="sq">
            <a:solidFill>
              <a:srgbClr val="FFFF6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9AEF8DE-9BD8-4D48-B25E-35ABE236E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52" y="1486453"/>
            <a:ext cx="3319670" cy="2482837"/>
          </a:xfrm>
          <a:prstGeom prst="rect">
            <a:avLst/>
          </a:prstGeom>
          <a:ln w="190500" cap="sq">
            <a:solidFill>
              <a:srgbClr val="99FFC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3A89F65-08B5-42DE-8E89-DF39CE6DF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75" y="3969290"/>
            <a:ext cx="3670852" cy="2753139"/>
          </a:xfrm>
          <a:prstGeom prst="rect">
            <a:avLst/>
          </a:prstGeom>
          <a:ln w="190500" cap="sq">
            <a:solidFill>
              <a:srgbClr val="FF99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24B606D-8D6B-4290-AC42-1F2C27080C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159" y="3210039"/>
            <a:ext cx="3193841" cy="2807840"/>
          </a:xfrm>
          <a:prstGeom prst="rect">
            <a:avLst/>
          </a:prstGeom>
          <a:ln w="190500" cap="sq">
            <a:solidFill>
              <a:srgbClr val="CCFF99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F5F5357-9E94-45F1-98E8-0D713CD9592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088" y="276369"/>
            <a:ext cx="3957452" cy="2697144"/>
          </a:xfrm>
          <a:prstGeom prst="rect">
            <a:avLst/>
          </a:prstGeom>
          <a:ln w="190500" cap="sq">
            <a:solidFill>
              <a:srgbClr val="FF9999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762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6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1DC5E0-FA9C-4BDB-924D-4C6692020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Szkolne turnieje tenisa stołowego…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FC46F9A-CDEA-4FDD-ACDC-D58EF792E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347" y="1606826"/>
            <a:ext cx="3507478" cy="2348102"/>
          </a:xfrm>
          <a:prstGeom prst="rect">
            <a:avLst/>
          </a:prstGeom>
          <a:ln w="190500" cap="sq">
            <a:solidFill>
              <a:srgbClr val="99CC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73C4CB4-08B1-4CC0-9857-67DC02565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391" y="4197627"/>
            <a:ext cx="3499175" cy="2342544"/>
          </a:xfrm>
          <a:prstGeom prst="rect">
            <a:avLst/>
          </a:prstGeom>
          <a:ln w="190500" cap="sq">
            <a:solidFill>
              <a:srgbClr val="99FF99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96BA270-0F09-405C-8BC8-5FE9B1514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14" y="1847022"/>
            <a:ext cx="3134140" cy="2350605"/>
          </a:xfrm>
          <a:prstGeom prst="rect">
            <a:avLst/>
          </a:prstGeom>
          <a:ln w="190500" cap="sq">
            <a:solidFill>
              <a:srgbClr val="CCFF99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471B423-9110-4A27-AD72-1CF88FDEA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93" y="3954928"/>
            <a:ext cx="3477477" cy="2600863"/>
          </a:xfrm>
          <a:prstGeom prst="rect">
            <a:avLst/>
          </a:prstGeom>
          <a:ln w="190500" cap="sq">
            <a:solidFill>
              <a:srgbClr val="66CC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AD3AC98-22DD-47AF-A3C6-58466B769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714500"/>
            <a:ext cx="3310836" cy="2483127"/>
          </a:xfrm>
          <a:prstGeom prst="rect">
            <a:avLst/>
          </a:prstGeom>
          <a:ln w="190500" cap="sq">
            <a:solidFill>
              <a:srgbClr val="99FFC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E7BA06BF-3E04-4FA0-AD74-3D98C6CC71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04" y="3610371"/>
            <a:ext cx="3270035" cy="2452527"/>
          </a:xfrm>
          <a:prstGeom prst="rect">
            <a:avLst/>
          </a:prstGeom>
          <a:ln w="190500" cap="sq">
            <a:solidFill>
              <a:srgbClr val="CC99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697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ntr" presetSubtype="0" decel="10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DF4F27-5D0E-4FB4-AC8E-25DE22793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7" y="286603"/>
            <a:ext cx="11039061" cy="1450757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     Na Andrzejkach, w karnawale i przy innych okazjach wesoło bawiliśmy się …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3A4A8AB-7FBD-4633-A135-4F0D65C78A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9" y="1737360"/>
            <a:ext cx="3751778" cy="3299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0C42D45-93A2-4531-B1D8-78F881B463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638" y="1012625"/>
            <a:ext cx="4093359" cy="2840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E06F0E0-0726-4A7E-B133-A291977BA2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448" y="4375321"/>
            <a:ext cx="3599738" cy="2345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976FF58-1FF1-416A-9669-E0A2E15C93D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150" y="2802850"/>
            <a:ext cx="4560394" cy="3144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248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648910-60E9-47E3-B88A-5F33A75CA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90406"/>
          </a:xfrm>
        </p:spPr>
        <p:txBody>
          <a:bodyPr/>
          <a:lstStyle/>
          <a:p>
            <a:r>
              <a:rPr lang="pl-PL" dirty="0">
                <a:latin typeface="Monotype Corsiva" panose="03010101010201010101" pitchFamily="66" charset="0"/>
              </a:rPr>
              <a:t>                     </a:t>
            </a:r>
            <a:r>
              <a:rPr lang="pl-PL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Nasze motto: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662130-C163-4400-A824-558EE62B5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618" y="1845734"/>
            <a:ext cx="8916062" cy="4023360"/>
          </a:xfrm>
        </p:spPr>
        <p:txBody>
          <a:bodyPr>
            <a:noAutofit/>
          </a:bodyPr>
          <a:lstStyle/>
          <a:p>
            <a:r>
              <a:rPr lang="pl-PL" sz="3600" b="1" dirty="0">
                <a:latin typeface="Monotype Corsiva" panose="03010101010201010101" pitchFamily="66" charset="0"/>
              </a:rPr>
              <a:t>„”</a:t>
            </a:r>
            <a:r>
              <a:rPr lang="pl-PL" sz="36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Dob­ry wycho­waw­ca, który nie wtłacza a wyz­wala, nie ciągnie a wzno­si, nie ug­niata a kształtu­je,           nie dyk­tu­je a uczy, nie żąda a za­pytu­je –</a:t>
            </a:r>
            <a:br>
              <a:rPr lang="pl-PL" sz="36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pl-PL" sz="36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przeżyje wraz z dziećmi wiele nat­chnionych chwil.”</a:t>
            </a:r>
            <a:endParaRPr lang="pl-PL" sz="3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pl-PL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 </a:t>
            </a:r>
            <a:r>
              <a:rPr lang="pl-PL" sz="36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„Dziecko chce być dobre. Jeśli nie umie – naucz,</a:t>
            </a:r>
          </a:p>
          <a:p>
            <a:r>
              <a:rPr lang="pl-PL" sz="36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jeśli nie wie – wytłumacz, jeśli nie może – pomóż.”</a:t>
            </a:r>
            <a:endParaRPr lang="pl-PL" sz="3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pl-PL" sz="3600" b="1" i="1" dirty="0">
                <a:solidFill>
                  <a:srgbClr val="002060"/>
                </a:solidFill>
              </a:rPr>
              <a:t>              </a:t>
            </a:r>
            <a:r>
              <a:rPr lang="pl-PL" sz="36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        </a:t>
            </a:r>
            <a:r>
              <a:rPr lang="pl-PL" sz="3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                                     Janusz Korczak </a:t>
            </a:r>
            <a:endParaRPr lang="pl-PL" sz="3600" dirty="0">
              <a:solidFill>
                <a:srgbClr val="00206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30FA478-CCDB-426A-821E-5F66FAF7D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6" y="286603"/>
            <a:ext cx="2328731" cy="2251352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3941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C52772-8B76-45FF-905D-37EB46EAC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14067CE-917B-4969-93A3-E41E46977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48" y="152986"/>
            <a:ext cx="45720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7C8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0842AC6-96AA-451E-BC2B-F89A64FA7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30" y="183910"/>
            <a:ext cx="3704273" cy="2791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6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EB62EB3-9B9C-405E-9A7C-8BCCD89C6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5" y="152986"/>
            <a:ext cx="3040967" cy="2280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99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3472642-C909-4758-837E-C80829E6C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594" y="2769014"/>
            <a:ext cx="2962129" cy="39495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6CC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7257EC5-B117-4927-9E47-6A6D48203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53" y="2040117"/>
            <a:ext cx="3903784" cy="2927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99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AE00B0F-0754-4B1C-81F3-79268DD5F8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2" y="3077930"/>
            <a:ext cx="3814246" cy="2852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6FF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52F4B8A0-6A1E-4EDE-B2C2-DEB50A7BD3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607" y="3880544"/>
            <a:ext cx="4063122" cy="2780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99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162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45F8FE-B37B-4770-9AD3-39169FCE0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7" y="2526220"/>
            <a:ext cx="10058400" cy="1450757"/>
          </a:xfrm>
        </p:spPr>
        <p:txBody>
          <a:bodyPr>
            <a:noAutofit/>
          </a:bodyPr>
          <a:lstStyle/>
          <a:p>
            <a:r>
              <a:rPr lang="pl-PL" sz="5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Od 1 września 2017 roku realizując wchodzącą do szkół nową reformę szkolnictwa nasza szkoła stała się ośmioklasową szkołą podstawową…</a:t>
            </a:r>
          </a:p>
        </p:txBody>
      </p:sp>
    </p:spTree>
    <p:extLst>
      <p:ext uri="{BB962C8B-B14F-4D97-AF65-F5344CB8AC3E}">
        <p14:creationId xmlns:p14="http://schemas.microsoft.com/office/powerpoint/2010/main" val="76814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868660-EDE6-497C-BD37-51A7B3041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>
                <a:solidFill>
                  <a:srgbClr val="002060"/>
                </a:solidFill>
                <a:latin typeface="Monotype Corsiva" panose="03010101010201010101" pitchFamily="66" charset="0"/>
              </a:rPr>
              <a:t>Dziękujemy za uwagę…</a:t>
            </a:r>
          </a:p>
        </p:txBody>
      </p:sp>
    </p:spTree>
    <p:extLst>
      <p:ext uri="{BB962C8B-B14F-4D97-AF65-F5344CB8AC3E}">
        <p14:creationId xmlns:p14="http://schemas.microsoft.com/office/powerpoint/2010/main" val="34658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A6C1D2-8704-4149-87A2-59872C5B7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     Z najdawniejszych dokumentów mówiących                                            o szkole dowiadujemy się: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D25B494-5759-4486-BEA8-6EEF7B99DA24}"/>
              </a:ext>
            </a:extLst>
          </p:cNvPr>
          <p:cNvSpPr txBox="1"/>
          <p:nvPr/>
        </p:nvSpPr>
        <p:spPr>
          <a:xfrm>
            <a:off x="569844" y="1737360"/>
            <a:ext cx="111980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i="1" dirty="0">
                <a:latin typeface="Monotype Corsiva" panose="03010101010201010101" pitchFamily="66" charset="0"/>
              </a:rPr>
              <a:t> </a:t>
            </a:r>
            <a:r>
              <a:rPr lang="pl-PL" sz="3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„Szkoła w Wirkowicach I przejęta przez Rząd Polski 1 listopada 1917 roku jako jednoklasowa mieszana. Orzeczeniem z 10 sierpnia 1916 roku nr 8640 zorganizowana jako publiczna.”</a:t>
            </a:r>
            <a:r>
              <a:rPr lang="pl-PL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pl-PL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Nie zachowała się kronika szkoły z tamtego czasu. Najstarsze dokumenty w archiwum szkolnym pochodzą z roku szkolnego 1919/1920. Są to księgi ocen i postępów uczniów. Zachowały się też </a:t>
            </a:r>
            <a:r>
              <a:rPr lang="pl-PL" sz="3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Metryki szkolne</a:t>
            </a:r>
            <a:r>
              <a:rPr lang="pl-PL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 z roczników dzieci 1917-1928.</a:t>
            </a:r>
          </a:p>
        </p:txBody>
      </p:sp>
    </p:spTree>
    <p:extLst>
      <p:ext uri="{BB962C8B-B14F-4D97-AF65-F5344CB8AC3E}">
        <p14:creationId xmlns:p14="http://schemas.microsoft.com/office/powerpoint/2010/main" val="303949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0">
        <p14:reveal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883B2B-C132-45BB-B69A-E43BDA9AA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66" y="0"/>
            <a:ext cx="6678280" cy="1356666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      Największym problemem szkoły                                 przez lata były trudności lokalowe…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BC4387F-5825-4DB6-BE1A-AADC9782A8E4}"/>
              </a:ext>
            </a:extLst>
          </p:cNvPr>
          <p:cNvSpPr txBox="1"/>
          <p:nvPr/>
        </p:nvSpPr>
        <p:spPr>
          <a:xfrm>
            <a:off x="128546" y="1244991"/>
            <a:ext cx="75102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     W roku 1936 szkoła była rozproszona    w kilku </a:t>
            </a:r>
            <a:r>
              <a:rPr lang="pl-PL" sz="36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lokalach.We</a:t>
            </a:r>
            <a:r>
              <a:rPr lang="pl-PL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 wsi utworzono komitet budowy szkoły. Był gotowy projekt architektoniczny i załatwione wszystkie wymagane formalności. Kurator okręgu szkolnego wydał zgodę na wzniesienie budynku o 4 izbach. Miejsce planowanej szkoły było na działce, gdzie prawie 30 lat później postawiono szkołę. Jednak wojna pokrzyżowała wszystkie plany.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3F919F4-BD1C-4635-BA0C-E4561D9B0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304" y="140677"/>
            <a:ext cx="4100117" cy="5238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761215E-CF0E-40F9-9E33-52AC98198FBB}"/>
              </a:ext>
            </a:extLst>
          </p:cNvPr>
          <p:cNvSpPr txBox="1"/>
          <p:nvPr/>
        </p:nvSpPr>
        <p:spPr>
          <a:xfrm>
            <a:off x="7767304" y="4061146"/>
            <a:ext cx="44453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Uczniowie </a:t>
            </a:r>
          </a:p>
          <a:p>
            <a:pPr algn="ctr"/>
            <a:r>
              <a:rPr lang="pl-PL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z nauczycielami                  przed jednym z lokali, gdzie mieściła się  szkoła.</a:t>
            </a:r>
          </a:p>
        </p:txBody>
      </p:sp>
    </p:spTree>
    <p:extLst>
      <p:ext uri="{BB962C8B-B14F-4D97-AF65-F5344CB8AC3E}">
        <p14:creationId xmlns:p14="http://schemas.microsoft.com/office/powerpoint/2010/main" val="102369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3A62F4-0590-49B5-AEEE-87BDC4703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2342" y="433959"/>
            <a:ext cx="12000931" cy="1450757"/>
          </a:xfrm>
        </p:spPr>
        <p:txBody>
          <a:bodyPr>
            <a:noAutofit/>
          </a:bodyPr>
          <a:lstStyle/>
          <a:p>
            <a:pPr algn="ctr"/>
            <a:r>
              <a:rPr lang="pl-PL" sz="4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     W 1944 roku zaadaptowano na szkołę złożony,                 przywieziony z terenu obozu przejściowego w Zamościu drewniany barak.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5202ADE-14F3-4299-BDDE-EBF56AAA0F5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4271">
            <a:off x="427060" y="3057794"/>
            <a:ext cx="4254284" cy="2945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775F4D7-08A5-46C5-B33A-AB2FA59C7A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07" y="3905133"/>
            <a:ext cx="3989739" cy="2722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24516E8-CD28-46FD-BD43-351126A2E1D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81">
            <a:off x="7835681" y="2816270"/>
            <a:ext cx="3794833" cy="269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D135953-1E02-4EC2-935F-88D97EBBCF4E}"/>
              </a:ext>
            </a:extLst>
          </p:cNvPr>
          <p:cNvSpPr txBox="1"/>
          <p:nvPr/>
        </p:nvSpPr>
        <p:spPr>
          <a:xfrm flipH="1">
            <a:off x="236153" y="2019170"/>
            <a:ext cx="8412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Uczniowie z nauczycielami przed tym budynkiem </a:t>
            </a:r>
          </a:p>
        </p:txBody>
      </p:sp>
    </p:spTree>
    <p:extLst>
      <p:ext uri="{BB962C8B-B14F-4D97-AF65-F5344CB8AC3E}">
        <p14:creationId xmlns:p14="http://schemas.microsoft.com/office/powerpoint/2010/main" val="20370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ADB12D-F543-473D-9A1D-8F050A4BD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4825"/>
            <a:ext cx="11747556" cy="1951630"/>
          </a:xfrm>
        </p:spPr>
        <p:txBody>
          <a:bodyPr>
            <a:noAutofit/>
          </a:bodyPr>
          <a:lstStyle/>
          <a:p>
            <a:pPr algn="ctr"/>
            <a:r>
              <a:rPr lang="pl-PL" sz="4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    Zmiany na lepsze przyniósł początek lat 60,                                               kiedy w ramach ogólnopolskiej akcji                                                      „Tysiąc Szkół na 1000-lecie Państwa Polskiego”                                                     wybudowano nową szkołę, która funkcjonuje do dnia dzisiejszego.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2CEA5F3-D58D-46F1-87FD-7A9EB6A84A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7" y="2476455"/>
            <a:ext cx="3506147" cy="23147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95EFCC7-AD66-4828-94B3-6A4BB925DD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10" y="2922346"/>
            <a:ext cx="4331784" cy="27075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402778C-9EA8-411F-B1E3-086185DD03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252" y="4847695"/>
            <a:ext cx="5706033" cy="18558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4969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3000">
        <p14:reveal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9A6DF6-482C-43C3-A7EC-9EB79CC4A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18901"/>
            <a:ext cx="11741426" cy="935502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Grono Pedagogiczne zmieniało się na przestrzeni lat…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59AA246-4F93-4EA9-96FD-0FD8A85187B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55" y="1986501"/>
            <a:ext cx="2934429" cy="2396122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12AB1DA-48AB-4475-85BD-93A2AD0DB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25" y="4445928"/>
            <a:ext cx="2981029" cy="2235772"/>
          </a:xfrm>
          <a:prstGeom prst="rect">
            <a:avLst/>
          </a:prstGeom>
          <a:ln w="1905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6B3647F-1821-4711-A368-05EE40BF2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584" y="1737360"/>
            <a:ext cx="3028122" cy="2264783"/>
          </a:xfrm>
          <a:prstGeom prst="rect">
            <a:avLst/>
          </a:prstGeom>
          <a:ln w="1905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A2F17DF-5891-497B-A13E-C5F9FAB40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36" y="2044046"/>
            <a:ext cx="3041374" cy="2281031"/>
          </a:xfrm>
          <a:prstGeom prst="rect">
            <a:avLst/>
          </a:prstGeom>
          <a:ln w="1905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90207B1-58BB-42C8-9469-31A5B29E65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713" y="4002143"/>
            <a:ext cx="3719513" cy="2490051"/>
          </a:xfrm>
          <a:prstGeom prst="rect">
            <a:avLst/>
          </a:prstGeom>
          <a:ln w="1905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6B10EE4-D3F9-444D-9F6B-3CBF3B2B622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361" y="4002143"/>
            <a:ext cx="3676943" cy="2693471"/>
          </a:xfrm>
          <a:prstGeom prst="rect">
            <a:avLst/>
          </a:prstGeom>
          <a:ln w="1905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4025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3EE1BC-C61B-4B99-B31E-66C62C979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120" y="303171"/>
            <a:ext cx="11211340" cy="1450757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W szkole od zawsze działały organizacje szkolne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FC6DCE8-001E-4636-8572-731C39067E9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2489">
            <a:off x="803897" y="2086506"/>
            <a:ext cx="2749606" cy="4067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992060C-D050-40D8-AA5D-518C6C275ED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2763">
            <a:off x="5671785" y="2297996"/>
            <a:ext cx="5466825" cy="3931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F743A65-E911-411A-9729-87FDAE7D585B}"/>
              </a:ext>
            </a:extLst>
          </p:cNvPr>
          <p:cNvSpPr txBox="1"/>
          <p:nvPr/>
        </p:nvSpPr>
        <p:spPr>
          <a:xfrm>
            <a:off x="3158910" y="2082019"/>
            <a:ext cx="21339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    ZHP</a:t>
            </a:r>
          </a:p>
          <a:p>
            <a:r>
              <a:rPr lang="pl-PL" sz="4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   1971r.</a:t>
            </a:r>
          </a:p>
        </p:txBody>
      </p:sp>
    </p:spTree>
    <p:extLst>
      <p:ext uri="{BB962C8B-B14F-4D97-AF65-F5344CB8AC3E}">
        <p14:creationId xmlns:p14="http://schemas.microsoft.com/office/powerpoint/2010/main" val="280966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0">
        <p14:reveal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8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B192CF-A83E-4237-9B8C-64A1115AE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Samorząd Uczniowski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76EF90A-0898-453E-BAC0-82E09731A1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836" y="1616892"/>
            <a:ext cx="2947589" cy="4403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CC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A04FF59-11A6-48BD-B308-FE3C08FB0D3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5" y="2194560"/>
            <a:ext cx="3182266" cy="4389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CC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9E4133B-34C9-4BEF-A45C-206B8219893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390" y="1970825"/>
            <a:ext cx="3198180" cy="46128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CC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80AE026-715B-422A-8255-E359872D788C}"/>
              </a:ext>
            </a:extLst>
          </p:cNvPr>
          <p:cNvSpPr txBox="1"/>
          <p:nvPr/>
        </p:nvSpPr>
        <p:spPr>
          <a:xfrm>
            <a:off x="1702191" y="1970825"/>
            <a:ext cx="1715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1973/74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A163937-243A-4A53-ADCE-84D8F26D36D8}"/>
              </a:ext>
            </a:extLst>
          </p:cNvPr>
          <p:cNvSpPr txBox="1"/>
          <p:nvPr/>
        </p:nvSpPr>
        <p:spPr>
          <a:xfrm>
            <a:off x="5911562" y="1840617"/>
            <a:ext cx="1715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1985/86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F86A6FE-11CA-47E7-AA1E-0E8DD5DD8FF5}"/>
              </a:ext>
            </a:extLst>
          </p:cNvPr>
          <p:cNvSpPr txBox="1"/>
          <p:nvPr/>
        </p:nvSpPr>
        <p:spPr>
          <a:xfrm>
            <a:off x="9234090" y="1592182"/>
            <a:ext cx="21675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2003/2004</a:t>
            </a:r>
          </a:p>
        </p:txBody>
      </p:sp>
    </p:spTree>
    <p:extLst>
      <p:ext uri="{BB962C8B-B14F-4D97-AF65-F5344CB8AC3E}">
        <p14:creationId xmlns:p14="http://schemas.microsoft.com/office/powerpoint/2010/main" val="3529157252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Retrospekcja">
  <a:themeElements>
    <a:clrScheme name="Niestandardowy 3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5A53D6"/>
      </a:accent1>
      <a:accent2>
        <a:srgbClr val="3A4772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TM02900769[[fn=Retrospekcja]]</Template>
  <TotalTime>1219</TotalTime>
  <Words>467</Words>
  <Application>Microsoft Office PowerPoint</Application>
  <PresentationFormat>Panoramiczny</PresentationFormat>
  <Paragraphs>55</Paragraphs>
  <Slides>22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7" baseType="lpstr">
      <vt:lpstr>Calibri</vt:lpstr>
      <vt:lpstr>Calibri Light</vt:lpstr>
      <vt:lpstr>Monotype Corsiva</vt:lpstr>
      <vt:lpstr>Times New Roman</vt:lpstr>
      <vt:lpstr>Retrospekcja</vt:lpstr>
      <vt:lpstr>Jubileusz 100-lecia Szkoły Podstawowej  w Wirkowicach</vt:lpstr>
      <vt:lpstr>                     Nasze motto:</vt:lpstr>
      <vt:lpstr>      Z najdawniejszych dokumentów mówiących                                            o szkole dowiadujemy się:</vt:lpstr>
      <vt:lpstr>       Największym problemem szkoły                                 przez lata były trudności lokalowe…</vt:lpstr>
      <vt:lpstr>      W 1944 roku zaadaptowano na szkołę złożony,                 przywieziony z terenu obozu przejściowego w Zamościu drewniany barak. </vt:lpstr>
      <vt:lpstr>     Zmiany na lepsze przyniósł początek lat 60,                                               kiedy w ramach ogólnopolskiej akcji                                                      „Tysiąc Szkół na 1000-lecie Państwa Polskiego”                                                     wybudowano nową szkołę, która funkcjonuje do dnia dzisiejszego.</vt:lpstr>
      <vt:lpstr>Grono Pedagogiczne zmieniało się na przestrzeni lat…</vt:lpstr>
      <vt:lpstr>W szkole od zawsze działały organizacje szkolne</vt:lpstr>
      <vt:lpstr>Samorząd Uczniowski</vt:lpstr>
      <vt:lpstr>SKO</vt:lpstr>
      <vt:lpstr>  Uczniowie naszej szkoły brali udział w różnego rodzaju konkursach na szczeblu szkolnym, gminnym, powiatowym, wojewódzkim i ogólnopolskim odnosząc mniejsze                             lub większe sukcesy.</vt:lpstr>
      <vt:lpstr>Prezentacja programu PowerPoint</vt:lpstr>
      <vt:lpstr>Prezentacja programu PowerPoint</vt:lpstr>
      <vt:lpstr>     Na wycieczkach zwiedzaliśmy                           ciekawe miejsca naszego kraju…</vt:lpstr>
      <vt:lpstr>Prezentacja programu PowerPoint</vt:lpstr>
      <vt:lpstr>Prezentacja programu PowerPoint</vt:lpstr>
      <vt:lpstr>Tradycją naszej szkoły stały się…  </vt:lpstr>
      <vt:lpstr>Szkolne turnieje tenisa stołowego…</vt:lpstr>
      <vt:lpstr>      Na Andrzejkach, w karnawale i przy innych okazjach wesoło bawiliśmy się …</vt:lpstr>
      <vt:lpstr>Prezentacja programu PowerPoint</vt:lpstr>
      <vt:lpstr>Od 1 września 2017 roku realizując wchodzącą do szkół nową reformę szkolnictwa nasza szkoła stała się ośmioklasową szkołą podstawową…</vt:lpstr>
      <vt:lpstr>Dziękujemy za uwagę…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Renata Bęben</dc:creator>
  <cp:lastModifiedBy>Renata Bęben</cp:lastModifiedBy>
  <cp:revision>152</cp:revision>
  <dcterms:created xsi:type="dcterms:W3CDTF">2017-08-15T17:37:24Z</dcterms:created>
  <dcterms:modified xsi:type="dcterms:W3CDTF">2017-09-09T21:53:10Z</dcterms:modified>
</cp:coreProperties>
</file>